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9" r:id="rId3"/>
    <p:sldId id="295" r:id="rId4"/>
    <p:sldId id="297" r:id="rId5"/>
    <p:sldId id="298" r:id="rId6"/>
    <p:sldId id="299" r:id="rId7"/>
    <p:sldId id="302" r:id="rId8"/>
    <p:sldId id="301" r:id="rId9"/>
    <p:sldId id="303" r:id="rId10"/>
    <p:sldId id="304" r:id="rId11"/>
    <p:sldId id="306" r:id="rId12"/>
    <p:sldId id="307" r:id="rId13"/>
    <p:sldId id="308" r:id="rId14"/>
    <p:sldId id="316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</p:sldIdLst>
  <p:sldSz cx="9144000" cy="5143500" type="screen16x9"/>
  <p:notesSz cx="6858000" cy="9144000"/>
  <p:embeddedFontLst>
    <p:embeddedFont>
      <p:font typeface="Tinos" panose="020B0604020202020204" charset="0"/>
      <p:regular r:id="rId36"/>
      <p:bold r:id="rId37"/>
      <p:italic r:id="rId38"/>
      <p:boldItalic r:id="rId39"/>
    </p:embeddedFont>
    <p:embeddedFont>
      <p:font typeface="Vidaloka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86E71-5081-4A79-9E01-DC10A2A1078F}">
  <a:tblStyle styleId="{F8B86E71-5081-4A79-9E01-DC10A2A10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11A222-0415-4AB1-B68B-509B3833A7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8948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86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01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47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5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87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27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918075" y="917875"/>
            <a:ext cx="3307800" cy="3307800"/>
          </a:xfrm>
          <a:prstGeom prst="rect">
            <a:avLst/>
          </a:prstGeom>
          <a:solidFill>
            <a:schemeClr val="accent2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258675" y="1643125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58675" y="3068654"/>
            <a:ext cx="262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414050" y="2903550"/>
            <a:ext cx="315900" cy="984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9E7C5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4414050" y="1316883"/>
            <a:ext cx="315900" cy="984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554700" y="544650"/>
            <a:ext cx="8034600" cy="4054200"/>
          </a:xfrm>
          <a:prstGeom prst="rect">
            <a:avLst/>
          </a:prstGeom>
          <a:solidFill>
            <a:srgbClr val="EFEFEF"/>
          </a:solidFill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2"/>
          <p:cNvGrpSpPr/>
          <p:nvPr/>
        </p:nvGrpSpPr>
        <p:grpSpPr>
          <a:xfrm>
            <a:off x="4414050" y="4579950"/>
            <a:ext cx="315900" cy="98400"/>
            <a:chOff x="4414050" y="1436450"/>
            <a:chExt cx="315900" cy="98400"/>
          </a:xfrm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02900" y="742300"/>
            <a:ext cx="73383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idaloka"/>
              <a:buNone/>
              <a:defRPr sz="1800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02900" y="1598734"/>
            <a:ext cx="7338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nos"/>
              <a:buChar char="⬗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nos"/>
              <a:buChar char="◇"/>
              <a:defRPr sz="22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0" y="4645875"/>
            <a:ext cx="91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217625" y="1206625"/>
            <a:ext cx="2708700" cy="869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QUẢN LÝ NHÀ HÀNG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011331" y="2440692"/>
            <a:ext cx="3073209" cy="159504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 – 2001207114</a:t>
            </a:r>
          </a:p>
          <a:p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2001200011</a:t>
            </a:r>
          </a:p>
          <a:p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- 2001207300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algn="ctr"/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5594" y="1641466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500" dirty="0">
                <a:solidFill>
                  <a:srgbClr val="1B151B"/>
                </a:solidFill>
              </a:rPr>
              <a:t>🍙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37513" y="1641466"/>
            <a:ext cx="50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500" dirty="0">
                <a:solidFill>
                  <a:srgbClr val="1B151B"/>
                </a:solidFill>
              </a:rPr>
              <a:t>🍜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3" grpId="0" animBg="1"/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56890" y="206256"/>
            <a:ext cx="8092095" cy="4228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3258673" y="1753128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307" y="2636425"/>
            <a:ext cx="2165532" cy="1217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7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2607" y="674898"/>
            <a:ext cx="479888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b="1" dirty="0">
              <a:solidFill>
                <a:srgbClr val="9E7C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325" y="1715612"/>
            <a:ext cx="4061447" cy="26776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373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5376" y="226882"/>
            <a:ext cx="8133347" cy="4213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3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2607" y="674898"/>
            <a:ext cx="479888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b="1" dirty="0">
              <a:solidFill>
                <a:srgbClr val="9E7C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87" y="1815557"/>
            <a:ext cx="3801364" cy="20213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3" y="2398310"/>
            <a:ext cx="3801363" cy="20144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8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15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327481"/>
            <a:ext cx="3128161" cy="3901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92311"/>
              </p:ext>
            </p:extLst>
          </p:nvPr>
        </p:nvGraphicFramePr>
        <p:xfrm>
          <a:off x="646317" y="122341"/>
          <a:ext cx="7851464" cy="4125113"/>
        </p:xfrm>
        <a:graphic>
          <a:graphicData uri="http://schemas.openxmlformats.org/drawingml/2006/table">
            <a:tbl>
              <a:tblPr firstRow="1" firstCol="1" bandRow="1"/>
              <a:tblGrid>
                <a:gridCol w="163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3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4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Server Name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Mật khẩu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50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đúng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khoản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mật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khẩu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admin click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màn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00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Thoát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Thoát khỏi màn hình đăng nhập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8" marR="513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726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16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327481"/>
            <a:ext cx="3128161" cy="3901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70197"/>
              </p:ext>
            </p:extLst>
          </p:nvPr>
        </p:nvGraphicFramePr>
        <p:xfrm>
          <a:off x="646316" y="139894"/>
          <a:ext cx="7851466" cy="4107558"/>
        </p:xfrm>
        <a:graphic>
          <a:graphicData uri="http://schemas.openxmlformats.org/drawingml/2006/table">
            <a:tbl>
              <a:tblPr firstRow="1" firstCol="1" bandRow="1"/>
              <a:tblGrid>
                <a:gridCol w="127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2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27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menu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Lí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màn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 ảnh chèn vào button, sự kiện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 menu Quản Lí Thực Đơn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màn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 ảnh chèn vào button, sự kiện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 menu Quản Lí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 Sự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màn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 ảnh chèn vào button, sự kiện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 menu Quản Lí Hóa Đơn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mở màn hình quản lý hóa đơn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chèn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button,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 menu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Thống Kê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mở màn hình thống kê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chèn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button,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3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Nút Thoát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thoát khỏi màn hình chính của ứng dụng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Có ảnh chèn vào button, sự kiện click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8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50" y="4820381"/>
            <a:ext cx="9144000" cy="323193"/>
          </a:xfrm>
        </p:spPr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17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516998"/>
            <a:ext cx="3128161" cy="30338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84157"/>
              </p:ext>
            </p:extLst>
          </p:nvPr>
        </p:nvGraphicFramePr>
        <p:xfrm>
          <a:off x="646317" y="122343"/>
          <a:ext cx="7851464" cy="4340738"/>
        </p:xfrm>
        <a:graphic>
          <a:graphicData uri="http://schemas.openxmlformats.org/drawingml/2006/table">
            <a:tbl>
              <a:tblPr firstRow="1" firstCol="1" bandRow="1"/>
              <a:tblGrid>
                <a:gridCol w="1570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3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3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bàn ăn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View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3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hóa đơn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List View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cho phép mở bàn đang đóng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thêm món vào hóa đơn của bàn đó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Bớt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Chuyển Bàn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này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Món Ăn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DataGridView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kiếm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 Cộng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khuyến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mãi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output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3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Khuyễn Mãi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Tiền khuyến mãi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Thành Tiền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 tiền hóa đơn đã trừ khuyến mãi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output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6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 Hóa Đơn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in ra hóa đơn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19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Thanh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thông báo và cho biết bàn này đã tính tiền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0192" marR="201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5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50" y="4797641"/>
            <a:ext cx="9144000" cy="345933"/>
          </a:xfrm>
        </p:spPr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18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468871"/>
            <a:ext cx="3128161" cy="3287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26262"/>
              </p:ext>
            </p:extLst>
          </p:nvPr>
        </p:nvGraphicFramePr>
        <p:xfrm>
          <a:off x="646317" y="122341"/>
          <a:ext cx="7851464" cy="4284739"/>
        </p:xfrm>
        <a:graphic>
          <a:graphicData uri="http://schemas.openxmlformats.org/drawingml/2006/table">
            <a:tbl>
              <a:tblPr firstRow="1" firstCol="1" bandRow="1"/>
              <a:tblGrid>
                <a:gridCol w="139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9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nhân viên ở SQL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DataGridView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Mã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Mã Nhân Viên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Họ và Tên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MaskedText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 Điện Thoại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thoại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Chức Vụ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Lương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lương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7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Địa Chỉ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địa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8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Giới tính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Giới tính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RadioButton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5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 tên nhân viên để tìm kiếm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93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Thêm Mới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tạo thêm nhân viên với phần thông tin sinh viên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35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Cập Nhật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sửa thông tin nhân viên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714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xóa thông tin nhân viên khỏi danh sách 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6154" marR="16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327481"/>
            <a:ext cx="3128161" cy="3901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65278"/>
              </p:ext>
            </p:extLst>
          </p:nvPr>
        </p:nvGraphicFramePr>
        <p:xfrm>
          <a:off x="646317" y="122339"/>
          <a:ext cx="7851465" cy="4125114"/>
        </p:xfrm>
        <a:graphic>
          <a:graphicData uri="http://schemas.openxmlformats.org/drawingml/2006/table">
            <a:tbl>
              <a:tblPr firstRow="1" firstCol="1" bandRow="1"/>
              <a:tblGrid>
                <a:gridCol w="163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danh sách món ăn lưu ở SQL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DataGridView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Kiếm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kiếm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 Món Ăn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ăn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 Vị Tính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0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 Giá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Text input, output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Thêm Món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thêm món với phần thông tin món ăn 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Giảm Món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xóa món ăn đó khỏi danh sách món ăn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01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Sửa Món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sửa món đó ứng với phần thông tin món ăn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0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Xóa Toàn Bộ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Xóa hết danh sách món ăn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3557" marR="2355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6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3258675" y="1395619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ĐỒ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27" y="2654747"/>
            <a:ext cx="2581848" cy="1346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327481"/>
            <a:ext cx="3128161" cy="3901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47915"/>
              </p:ext>
            </p:extLst>
          </p:nvPr>
        </p:nvGraphicFramePr>
        <p:xfrm>
          <a:off x="646317" y="122341"/>
          <a:ext cx="7851463" cy="4125112"/>
        </p:xfrm>
        <a:graphic>
          <a:graphicData uri="http://schemas.openxmlformats.org/drawingml/2006/table">
            <a:tbl>
              <a:tblPr firstRow="1" firstCol="1" bandRow="1"/>
              <a:tblGrid>
                <a:gridCol w="1322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0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0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05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danh sách hóa đơn lưu ở SQL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DataGridView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đầu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DateTimePicker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Đến Ngày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thúc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DateTimePicker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0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Lọc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Click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lọc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0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Hiện Tất Cả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hiện tất cả các hóa đơn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02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Xóa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xóa hóa đơn đó khỏi danh sách hóa đơn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25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Xóa Tất Cả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xóa tất cả các danh sách hóa đơn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28269" marR="2826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6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6317" y="122341"/>
            <a:ext cx="7851464" cy="41251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21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7968" y="4327481"/>
            <a:ext cx="3128161" cy="3901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94479"/>
              </p:ext>
            </p:extLst>
          </p:nvPr>
        </p:nvGraphicFramePr>
        <p:xfrm>
          <a:off x="646317" y="139894"/>
          <a:ext cx="7851464" cy="4107558"/>
        </p:xfrm>
        <a:graphic>
          <a:graphicData uri="http://schemas.openxmlformats.org/drawingml/2006/table">
            <a:tbl>
              <a:tblPr firstRow="1" firstCol="1" bandRow="1"/>
              <a:tblGrid>
                <a:gridCol w="147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4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dữ liệu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Loại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Thuộc tính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1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kê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Doanh Thu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khoảng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kê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Từ Ngày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đầu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DateTimePicker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7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Đến Ngày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Ngày kết thúc tính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DateTimePicker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1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Thống Kê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Khi Click sẽ hiện tổng số hóa đơn và doanh thu ứng với thời gian cần thống kê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Button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3491" marR="434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92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22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2607" y="674898"/>
            <a:ext cx="479888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Giao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400" b="1" dirty="0">
              <a:solidFill>
                <a:srgbClr val="9E7C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528" y="1914454"/>
            <a:ext cx="2814387" cy="19925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79" y="1914454"/>
            <a:ext cx="2739044" cy="1974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3497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23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4" y="4338243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7" y="90910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3314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24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4451" y="4338243"/>
            <a:ext cx="3547597" cy="3850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7" y="116876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219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25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4" y="4338243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7" y="114824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4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26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7" y="123751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9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27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4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28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99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29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4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00" y="742300"/>
            <a:ext cx="7338300" cy="44779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900" y="1601920"/>
            <a:ext cx="7338300" cy="2811952"/>
          </a:xfrm>
        </p:spPr>
        <p:txBody>
          <a:bodyPr/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đắc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300" y="742300"/>
            <a:ext cx="2151934" cy="12104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315" y="3622948"/>
            <a:ext cx="1200668" cy="790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821" y="3622949"/>
            <a:ext cx="1223784" cy="790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017" y="3622948"/>
            <a:ext cx="1200668" cy="790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785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30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106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31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6383" y="4358869"/>
            <a:ext cx="3011332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18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7622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32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0066" y="4358869"/>
            <a:ext cx="4180114" cy="3587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434343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600" dirty="0">
              <a:solidFill>
                <a:srgbClr val="434343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6" y="90252"/>
            <a:ext cx="7851465" cy="412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041933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131333" y="3960108"/>
            <a:ext cx="4881434" cy="46751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00" y="742300"/>
            <a:ext cx="7338300" cy="44779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900" y="1546917"/>
            <a:ext cx="7338300" cy="3098958"/>
          </a:xfrm>
        </p:spPr>
        <p:txBody>
          <a:bodyPr/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uản lý hóa đơn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uản lý nhân 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890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hập các thông tin về tên món ăn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Đ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 vị tính, đơn giá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hêm xóa sửa và tìm kiếm để xuất ra được thực đơn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890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S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ố lượng món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G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iá và giảm giá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4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999" y="563565"/>
            <a:ext cx="1856301" cy="1195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46" y="2628816"/>
            <a:ext cx="1510606" cy="1510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3809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75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2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00" y="742300"/>
            <a:ext cx="7338300" cy="44779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900" y="1574419"/>
            <a:ext cx="7338300" cy="2839454"/>
          </a:xfrm>
        </p:spPr>
        <p:txBody>
          <a:bodyPr/>
          <a:lstStyle/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hóa đơn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89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ổng hợp các thông tin về các hóa đơn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L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ọc hoặc xóa và xuất ra hóa đơn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nhân 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89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hập các thông tin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 nhân viên, chức vụ, họ tên, sdt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 marL="8890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T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hêm, cập nhật hoặc xóa để xuất ra danh sách nhân sự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5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12" y="762927"/>
            <a:ext cx="1400286" cy="14813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62" y="2193795"/>
            <a:ext cx="1881679" cy="11894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24527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75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3258675" y="1292490"/>
            <a:ext cx="262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ĐỒ 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028" y="2568625"/>
            <a:ext cx="2619447" cy="1416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019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172609" y="715020"/>
            <a:ext cx="479888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74" y="2087434"/>
            <a:ext cx="3205914" cy="21004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84" y="2087434"/>
            <a:ext cx="3205914" cy="21004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04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758" y="82502"/>
            <a:ext cx="8332728" cy="47232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63" y="123753"/>
            <a:ext cx="8030220" cy="4716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567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9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72609" y="715020"/>
            <a:ext cx="4798881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>
                <a:solidFill>
                  <a:srgbClr val="9E7C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09" y="2060606"/>
            <a:ext cx="3829480" cy="21540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22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Helicanus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BE6E0"/>
      </a:lt2>
      <a:accent1>
        <a:srgbClr val="473D37"/>
      </a:accent1>
      <a:accent2>
        <a:srgbClr val="9E7C59"/>
      </a:accent2>
      <a:accent3>
        <a:srgbClr val="D8A869"/>
      </a:accent3>
      <a:accent4>
        <a:srgbClr val="627594"/>
      </a:accent4>
      <a:accent5>
        <a:srgbClr val="8AA4CE"/>
      </a:accent5>
      <a:accent6>
        <a:srgbClr val="AEBACF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1374</Words>
  <Application>Microsoft Office PowerPoint</Application>
  <PresentationFormat>On-screen Show (16:9)</PresentationFormat>
  <Paragraphs>414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Tinos</vt:lpstr>
      <vt:lpstr>Vidaloka</vt:lpstr>
      <vt:lpstr>Arial</vt:lpstr>
      <vt:lpstr>Times New Roman</vt:lpstr>
      <vt:lpstr>Helicanus template</vt:lpstr>
      <vt:lpstr>QUẢN LÝ NHÀ HÀNG</vt:lpstr>
      <vt:lpstr>I. GIỚI THIỆU ĐỒ ÁN</vt:lpstr>
      <vt:lpstr>1) Lý do chọn đề tài</vt:lpstr>
      <vt:lpstr>2) Quy trình nghiệp vụ</vt:lpstr>
      <vt:lpstr>2) Quy trình nghiệp vụ</vt:lpstr>
      <vt:lpstr>II. PHÂN TÍCH ĐỒ ÁN</vt:lpstr>
      <vt:lpstr>PowerPoint Presentation</vt:lpstr>
      <vt:lpstr>PowerPoint Presentation</vt:lpstr>
      <vt:lpstr>PowerPoint Presentation</vt:lpstr>
      <vt:lpstr>PowerPoint Presentation</vt:lpstr>
      <vt:lpstr>III. 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NHÀ HÀNG</dc:title>
  <cp:lastModifiedBy>NGUYEN LY HOANG THUONG</cp:lastModifiedBy>
  <cp:revision>40</cp:revision>
  <dcterms:modified xsi:type="dcterms:W3CDTF">2022-12-21T08:34:10Z</dcterms:modified>
</cp:coreProperties>
</file>